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58" r:id="rId5"/>
    <p:sldId id="259" r:id="rId6"/>
    <p:sldId id="271" r:id="rId7"/>
    <p:sldId id="272" r:id="rId8"/>
  </p:sldIdLst>
  <p:sldSz cx="17068800" cy="9601200"/>
  <p:notesSz cx="7559675" cy="10691813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F4520"/>
    <a:srgbClr val="6AB3E7"/>
    <a:srgbClr val="E14A20"/>
    <a:srgbClr val="034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60" y="-102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1</a:t>
            </a:fld>
            <a:endParaRPr lang="ru-RU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 cstate="print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 cstate="print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xmlns="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xmlns="" id="{1AECCC80-4F1C-4878-9359-16F9140D64AB}"/>
              </a:ext>
            </a:extLst>
          </p:cNvPr>
          <p:cNvPicPr/>
          <p:nvPr userDrawn="1"/>
        </p:nvPicPr>
        <p:blipFill>
          <a:blip r:embed="rId3" cstate="print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785A62-BDAB-4AC2-B1A2-2131968E2D81}"/>
              </a:ext>
            </a:extLst>
          </p:cNvPr>
          <p:cNvPicPr/>
          <p:nvPr userDrawn="1"/>
        </p:nvPicPr>
        <p:blipFill>
          <a:blip r:embed="rId4" cstate="print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 err="1"/>
              <a:t>Footer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 cstate="print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24" name="Picture 4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A6F9A60E-B08E-47EA-A23A-F1E0B47A3F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65"/>
          <a:stretch/>
        </p:blipFill>
        <p:spPr>
          <a:xfrm>
            <a:off x="0" y="0"/>
            <a:ext cx="15106650" cy="9601200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 cstate="print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3" cstate="print"/>
          <a:srcRect r="120"/>
          <a:stretch/>
        </p:blipFill>
        <p:spPr>
          <a:xfrm>
            <a:off x="3635343" y="11429"/>
            <a:ext cx="13425743" cy="9601201"/>
          </a:xfrm>
          <a:prstGeom prst="rect">
            <a:avLst/>
          </a:prstGeom>
          <a:ln w="0">
            <a:noFill/>
          </a:ln>
        </p:spPr>
      </p:pic>
      <p:sp>
        <p:nvSpPr>
          <p:cNvPr id="134" name="TextBox 22"/>
          <p:cNvSpPr/>
          <p:nvPr/>
        </p:nvSpPr>
        <p:spPr>
          <a:xfrm>
            <a:off x="8276351" y="3621499"/>
            <a:ext cx="8851541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6000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Изменчивость и нестабильность современности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EFCA19-B387-4272-9BD1-E60D6602BCA5}"/>
              </a:ext>
            </a:extLst>
          </p:cNvPr>
          <p:cNvSpPr txBox="1"/>
          <p:nvPr/>
        </p:nvSpPr>
        <p:spPr>
          <a:xfrm>
            <a:off x="8276351" y="8854559"/>
            <a:ext cx="11045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200" spc="-1" dirty="0">
                <a:solidFill>
                  <a:srgbClr val="CF4520"/>
                </a:solidFill>
                <a:latin typeface="Montserrat"/>
              </a:rPr>
              <a:t>Барнаул 2024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14" cstate="print"/>
          <a:stretch/>
        </p:blipFill>
        <p:spPr>
          <a:xfrm>
            <a:off x="15423120" y="628882"/>
            <a:ext cx="1216474" cy="478312"/>
          </a:xfrm>
          <a:prstGeom prst="rect">
            <a:avLst/>
          </a:prstGeom>
          <a:ln w="0">
            <a:noFill/>
          </a:ln>
        </p:spPr>
      </p:pic>
      <p:pic>
        <p:nvPicPr>
          <p:cNvPr id="21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972D086-A8A4-46CF-8195-FB0A848510F1}"/>
              </a:ext>
            </a:extLst>
          </p:cNvPr>
          <p:cNvPicPr/>
          <p:nvPr/>
        </p:nvPicPr>
        <p:blipFill>
          <a:blip r:embed="rId15" cstate="print"/>
          <a:stretch/>
        </p:blipFill>
        <p:spPr>
          <a:xfrm>
            <a:off x="12717992" y="566695"/>
            <a:ext cx="1268044" cy="588161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45FBF0-9414-45CF-B4B3-A8E85CB6C1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88" y="680019"/>
            <a:ext cx="2073721" cy="4150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94175C-EB44-4552-A25C-D0E6282F7BDE}"/>
              </a:ext>
            </a:extLst>
          </p:cNvPr>
          <p:cNvSpPr txBox="1"/>
          <p:nvPr/>
        </p:nvSpPr>
        <p:spPr>
          <a:xfrm>
            <a:off x="7956079" y="6757196"/>
            <a:ext cx="6029957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spc="-1" dirty="0">
                <a:solidFill>
                  <a:srgbClr val="57B6E7"/>
                </a:solidFill>
                <a:latin typeface="Montserrat" panose="00000500000000000000" pitchFamily="2" charset="-52"/>
              </a:rPr>
              <a:t>Шилова Валентина Викторовна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 cstate="print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3200" spc="-1" dirty="0">
              <a:latin typeface="Montserrat SemiBold" panose="000007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35" name="Голубой">
            <a:extLst>
              <a:ext uri="{FF2B5EF4-FFF2-40B4-BE49-F238E27FC236}">
                <a16:creationId xmlns:a16="http://schemas.microsoft.com/office/drawing/2014/main" xmlns="" id="{3131A545-8103-4169-BB8A-36DF10303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5176" y="1902604"/>
            <a:ext cx="1833593" cy="2160000"/>
          </a:xfrm>
          <a:prstGeom prst="rect">
            <a:avLst/>
          </a:prstGeom>
        </p:spPr>
      </p:pic>
      <p:pic>
        <p:nvPicPr>
          <p:cNvPr id="36" name="Голубой">
            <a:extLst>
              <a:ext uri="{FF2B5EF4-FFF2-40B4-BE49-F238E27FC236}">
                <a16:creationId xmlns:a16="http://schemas.microsoft.com/office/drawing/2014/main" xmlns="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66661" y="1902604"/>
            <a:ext cx="1833593" cy="2160000"/>
          </a:xfrm>
          <a:prstGeom prst="rect">
            <a:avLst/>
          </a:prstGeom>
        </p:spPr>
      </p:pic>
      <p:pic>
        <p:nvPicPr>
          <p:cNvPr id="37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29462" y="1902604"/>
            <a:ext cx="1833593" cy="2160000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48F5E766-433C-4BC3-9F54-59445E577668}"/>
              </a:ext>
            </a:extLst>
          </p:cNvPr>
          <p:cNvCxnSpPr>
            <a:cxnSpLocks/>
          </p:cNvCxnSpPr>
          <p:nvPr/>
        </p:nvCxnSpPr>
        <p:spPr>
          <a:xfrm flipV="1">
            <a:off x="2674402" y="2970495"/>
            <a:ext cx="1784204" cy="1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7AE781D4-7F4E-4AA5-BFE5-7B8105DF008D}"/>
              </a:ext>
            </a:extLst>
          </p:cNvPr>
          <p:cNvCxnSpPr>
            <a:cxnSpLocks/>
          </p:cNvCxnSpPr>
          <p:nvPr/>
        </p:nvCxnSpPr>
        <p:spPr>
          <a:xfrm flipV="1">
            <a:off x="6706528" y="2970495"/>
            <a:ext cx="1844072" cy="1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70131BEA-756F-4E16-9E90-4491DBDD824A}"/>
              </a:ext>
            </a:extLst>
          </p:cNvPr>
          <p:cNvCxnSpPr>
            <a:cxnSpLocks/>
          </p:cNvCxnSpPr>
          <p:nvPr/>
        </p:nvCxnSpPr>
        <p:spPr>
          <a:xfrm>
            <a:off x="10878376" y="2970494"/>
            <a:ext cx="2903728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832394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7C8CA-F8C9-4F2D-AE6D-CE42724ED18D}"/>
              </a:ext>
            </a:extLst>
          </p:cNvPr>
          <p:cNvSpPr txBox="1"/>
          <p:nvPr/>
        </p:nvSpPr>
        <p:spPr>
          <a:xfrm>
            <a:off x="4779273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17309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64123" y="4442571"/>
            <a:ext cx="4120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>
              <a:spcBef>
                <a:spcPts val="600"/>
              </a:spcBef>
              <a:buBlip>
                <a:blip r:embed="rId10"/>
              </a:buBlip>
            </a:pPr>
            <a:r>
              <a:rPr lang="ru-RU" sz="2800" b="1" dirty="0">
                <a:latin typeface="Arial Black" panose="020B0A04020102020204" pitchFamily="34" charset="0"/>
              </a:rPr>
              <a:t>Технологические изменения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56595EB-CE56-45D0-82FC-29A09A607633}"/>
              </a:ext>
            </a:extLst>
          </p:cNvPr>
          <p:cNvSpPr txBox="1"/>
          <p:nvPr/>
        </p:nvSpPr>
        <p:spPr>
          <a:xfrm>
            <a:off x="4506687" y="4442571"/>
            <a:ext cx="3418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Глобализация</a:t>
            </a:r>
          </a:p>
          <a:p>
            <a:endParaRPr lang="ru-RU" sz="1600" dirty="0">
              <a:latin typeface="Montserrat Medium" panose="000006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DDBA29C-096B-490E-B87F-BCE904A51899}"/>
              </a:ext>
            </a:extLst>
          </p:cNvPr>
          <p:cNvSpPr txBox="1"/>
          <p:nvPr/>
        </p:nvSpPr>
        <p:spPr>
          <a:xfrm>
            <a:off x="8684896" y="4442571"/>
            <a:ext cx="2979565" cy="72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350"/>
              </a:lnSpc>
              <a:buNone/>
            </a:pPr>
            <a:r>
              <a:rPr lang="en-US" sz="2800" b="1" dirty="0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Изм</a:t>
            </a:r>
            <a:r>
              <a:rPr lang="ru-RU" sz="2800" b="1" dirty="0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е</a:t>
            </a:r>
            <a:r>
              <a:rPr lang="en-US" sz="2800" b="1" dirty="0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нени</a:t>
            </a:r>
            <a:r>
              <a:rPr lang="ru-RU" sz="2800" b="1" dirty="0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я</a:t>
            </a:r>
            <a:r>
              <a:rPr lang="en-US" sz="2800" b="1" dirty="0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 демографии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D06D70-A520-411E-B030-0787E247A029}"/>
              </a:ext>
            </a:extLst>
          </p:cNvPr>
          <p:cNvSpPr txBox="1"/>
          <p:nvPr/>
        </p:nvSpPr>
        <p:spPr>
          <a:xfrm>
            <a:off x="474369" y="5540499"/>
            <a:ext cx="3585435" cy="73866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Новые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технологии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создают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новые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профессии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а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старые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становятся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устаревшими</a:t>
            </a:r>
            <a:endParaRPr lang="ru-RU" sz="16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BE53A11-BD22-4397-A275-67445DCE215B}"/>
              </a:ext>
            </a:extLst>
          </p:cNvPr>
          <p:cNvSpPr txBox="1"/>
          <p:nvPr/>
        </p:nvSpPr>
        <p:spPr>
          <a:xfrm>
            <a:off x="4455775" y="5568694"/>
            <a:ext cx="3585435" cy="73866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Конкуренция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рынке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труда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становится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более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интенсивной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что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заставляет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людей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адаптироваться</a:t>
            </a:r>
            <a:endParaRPr lang="ru-RU" sz="16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B0341E1-D433-4256-A199-DEFFB4A309FE}"/>
              </a:ext>
            </a:extLst>
          </p:cNvPr>
          <p:cNvSpPr txBox="1"/>
          <p:nvPr/>
        </p:nvSpPr>
        <p:spPr>
          <a:xfrm>
            <a:off x="8648361" y="5508675"/>
            <a:ext cx="3585435" cy="1210075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Старение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населения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и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увеличение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продолжительности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жизни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влияют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спрос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определенные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профессии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3CBAB2-B7B5-9A1B-AD28-91F2343C7ED2}"/>
              </a:ext>
            </a:extLst>
          </p:cNvPr>
          <p:cNvSpPr txBox="1"/>
          <p:nvPr/>
        </p:nvSpPr>
        <p:spPr>
          <a:xfrm>
            <a:off x="1384046" y="439943"/>
            <a:ext cx="133781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A0"/>
                </a:solidFill>
              </a:rPr>
              <a:t>Факторы нестабильности и изменчивости окружающей среды и рынка труда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4CD934-3333-011A-F857-4E75B9368B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97170" y="1839225"/>
            <a:ext cx="1828959" cy="21581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61E5F7-50CC-B465-F98E-D2C0B897217A}"/>
              </a:ext>
            </a:extLst>
          </p:cNvPr>
          <p:cNvSpPr txBox="1"/>
          <p:nvPr/>
        </p:nvSpPr>
        <p:spPr>
          <a:xfrm>
            <a:off x="13969161" y="2387542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C1E174D-3E80-6EC7-7E82-82A7A8A32F97}"/>
              </a:ext>
            </a:extLst>
          </p:cNvPr>
          <p:cNvSpPr txBox="1"/>
          <p:nvPr/>
        </p:nvSpPr>
        <p:spPr>
          <a:xfrm>
            <a:off x="13689855" y="4433388"/>
            <a:ext cx="2723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spcBef>
                <a:spcPts val="600"/>
              </a:spcBef>
            </a:pPr>
            <a:r>
              <a:rPr lang="en-US" sz="2800" b="1" dirty="0" err="1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Изменение</a:t>
            </a:r>
            <a:r>
              <a:rPr lang="en-US" sz="2800" b="1" dirty="0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  <a:ea typeface="Libre Baskerville" pitchFamily="34" charset="-122"/>
                <a:cs typeface="Libre Baskerville" pitchFamily="34" charset="-120"/>
              </a:rPr>
              <a:t>климата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8CCC93-3F76-8429-5E7C-37B0113073C1}"/>
              </a:ext>
            </a:extLst>
          </p:cNvPr>
          <p:cNvSpPr txBox="1"/>
          <p:nvPr/>
        </p:nvSpPr>
        <p:spPr>
          <a:xfrm>
            <a:off x="13455172" y="5722631"/>
            <a:ext cx="3585435" cy="984885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160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Изменение климата может приводить к новым проблемам и вызовам, которые требуют новых решений</a:t>
            </a:r>
            <a:endParaRPr lang="ru-RU" sz="1600" dirty="0">
              <a:solidFill>
                <a:srgbClr val="0033A0"/>
              </a:solidFill>
              <a:latin typeface="Montserrat 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>
            <a:extLst>
              <a:ext uri="{FF2B5EF4-FFF2-40B4-BE49-F238E27FC236}">
                <a16:creationId xmlns:a16="http://schemas.microsoft.com/office/drawing/2014/main" xmlns="" id="{6D324366-B413-4903-BE1B-537E04DE273A}"/>
              </a:ext>
            </a:extLst>
          </p:cNvPr>
          <p:cNvSpPr/>
          <p:nvPr/>
        </p:nvSpPr>
        <p:spPr>
          <a:xfrm>
            <a:off x="2636838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4098" name="Picture 2" descr="C:\Users\moshkova_e\Downloads\illustration_06@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783" y="1276635"/>
            <a:ext cx="3664326" cy="3448157"/>
          </a:xfrm>
          <a:prstGeom prst="rect">
            <a:avLst/>
          </a:prstGeom>
          <a:noFill/>
        </p:spPr>
      </p:pic>
      <p:pic>
        <p:nvPicPr>
          <p:cNvPr id="4099" name="Picture 3" descr="C:\Users\moshkova_e\Downloads\illustration_07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200" y="5084432"/>
            <a:ext cx="3069215" cy="3838717"/>
          </a:xfrm>
          <a:prstGeom prst="rect">
            <a:avLst/>
          </a:prstGeom>
          <a:noFill/>
        </p:spPr>
      </p:pic>
      <p:pic>
        <p:nvPicPr>
          <p:cNvPr id="4103" name="Picture 7" descr="C:\Users\moshkova_e\Downloads\bg_elem_10@2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2618" y="4919028"/>
            <a:ext cx="2546448" cy="380280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614172-F9BA-C48E-5634-36B1E6DF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655" y="916995"/>
            <a:ext cx="7935432" cy="68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>
            <a:extLst>
              <a:ext uri="{FF2B5EF4-FFF2-40B4-BE49-F238E27FC236}">
                <a16:creationId xmlns:a16="http://schemas.microsoft.com/office/drawing/2014/main" xmlns="" id="{28F3C2C6-D8CC-4466-9B66-4559C64B515D}"/>
              </a:ext>
            </a:extLst>
          </p:cNvPr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3200" spc="-1" dirty="0">
              <a:latin typeface="Montserrat SemiBold" panose="00000700000000000000" pitchFamily="2" charset="-52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xmlns="" id="{AE69ED3A-4C5D-48B4-9D27-8ADE4435BDFC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1C7A08-802B-2D7E-37D6-3963653BE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95" y="2461886"/>
            <a:ext cx="13317809" cy="4677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DCF41E-F945-2B00-A0FB-6664FA13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349" y="934986"/>
            <a:ext cx="1121761" cy="11156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FA6423-BE9B-C2EA-42CE-65E1B5B55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04" y="710967"/>
            <a:ext cx="1438781" cy="14448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52EF82-7544-7C9A-F838-1CD657F56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166" y="932102"/>
            <a:ext cx="1042506" cy="10425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DB00F9A-58B7-D158-C597-686912DD0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7365" y="916995"/>
            <a:ext cx="1012024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BED2D88-4DDD-42FE-6F3F-0C2234F97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158" y="7208845"/>
            <a:ext cx="926672" cy="9266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B4C4F85-4F9D-D10F-D7A0-EEA3569FE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4542" y="6885784"/>
            <a:ext cx="1444877" cy="1438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A0CBA5E-D678-40B5-99B2-BAC1DD6660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2339" y="7208845"/>
            <a:ext cx="969348" cy="9693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E971FED-7EAF-6D08-149C-E59BECB41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1280" y="7152801"/>
            <a:ext cx="101202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>
            <a:extLst>
              <a:ext uri="{FF2B5EF4-FFF2-40B4-BE49-F238E27FC236}">
                <a16:creationId xmlns:a16="http://schemas.microsoft.com/office/drawing/2014/main" xmlns="" id="{CE4DA40D-78AB-4E70-B151-EF10E3DECDBF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600869" y="5571166"/>
            <a:ext cx="4071937" cy="3341490"/>
          </a:xfrm>
          <a:prstGeom prst="rect">
            <a:avLst/>
          </a:prstGeom>
          <a:ln w="0">
            <a:noFill/>
          </a:ln>
        </p:spPr>
      </p:pic>
      <p:sp>
        <p:nvSpPr>
          <p:cNvPr id="3" name="TextBox 38">
            <a:extLst>
              <a:ext uri="{FF2B5EF4-FFF2-40B4-BE49-F238E27FC236}">
                <a16:creationId xmlns:a16="http://schemas.microsoft.com/office/drawing/2014/main" xmlns="" id="{B0253930-DBC4-411B-AE66-6761DC1715E7}"/>
              </a:ext>
            </a:extLst>
          </p:cNvPr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3200" spc="-1" dirty="0">
              <a:latin typeface="Montserrat SemiBold" panose="00000700000000000000" pitchFamily="2" charset="-52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xmlns="" id="{6D324366-B413-4903-BE1B-537E04DE273A}"/>
              </a:ext>
            </a:extLst>
          </p:cNvPr>
          <p:cNvSpPr/>
          <p:nvPr/>
        </p:nvSpPr>
        <p:spPr>
          <a:xfrm>
            <a:off x="2636838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450" y="916995"/>
            <a:ext cx="3333750" cy="3380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45088" y="1963927"/>
            <a:ext cx="909362" cy="10613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87DB3DD-4A2A-9307-9914-9E8E0CFB6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610" y="51828"/>
            <a:ext cx="10519068" cy="88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61D28A-5A11-CBBA-F937-6F06A1C8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>
            <a:extLst>
              <a:ext uri="{FF2B5EF4-FFF2-40B4-BE49-F238E27FC236}">
                <a16:creationId xmlns:a16="http://schemas.microsoft.com/office/drawing/2014/main" xmlns="" id="{E140E09E-FC73-4DD2-B84A-936549847594}"/>
              </a:ext>
            </a:extLst>
          </p:cNvPr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3200" spc="-1" dirty="0">
              <a:latin typeface="Montserrat SemiBold" panose="00000700000000000000" pitchFamily="2" charset="-52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xmlns="" id="{A0D4A7B5-BECE-EF39-A1E5-D8AB9B79EF5C}"/>
              </a:ext>
            </a:extLst>
          </p:cNvPr>
          <p:cNvSpPr/>
          <p:nvPr/>
        </p:nvSpPr>
        <p:spPr>
          <a:xfrm>
            <a:off x="2636838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40B5E2-7E04-724E-6D48-568DA4A3A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450" y="1363092"/>
            <a:ext cx="1619249" cy="27109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F56BA6-0E7E-962B-8998-295E5D7DD1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45088" y="1963927"/>
            <a:ext cx="909362" cy="1061306"/>
          </a:xfrm>
          <a:prstGeom prst="rect">
            <a:avLst/>
          </a:prstGeom>
        </p:spPr>
      </p:pic>
      <p:pic>
        <p:nvPicPr>
          <p:cNvPr id="1028" name="Picture 4" descr="C:\Users\moshkova_e\Downloads\char_04@2x.png">
            <a:extLst>
              <a:ext uri="{FF2B5EF4-FFF2-40B4-BE49-F238E27FC236}">
                <a16:creationId xmlns:a16="http://schemas.microsoft.com/office/drawing/2014/main" xmlns="" id="{03BC2562-1A46-C753-DAAF-36E4C8A83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73198" y="560455"/>
            <a:ext cx="1368738" cy="2895712"/>
          </a:xfrm>
          <a:prstGeom prst="rect">
            <a:avLst/>
          </a:prstGeom>
          <a:noFill/>
        </p:spPr>
      </p:pic>
      <p:pic>
        <p:nvPicPr>
          <p:cNvPr id="1032" name="Picture 8" descr="C:\Users\moshkova_e\Downloads\char_09@2x.png">
            <a:extLst>
              <a:ext uri="{FF2B5EF4-FFF2-40B4-BE49-F238E27FC236}">
                <a16:creationId xmlns:a16="http://schemas.microsoft.com/office/drawing/2014/main" xmlns="" id="{FE269879-113A-1619-E810-38E55A63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434" y="5381993"/>
            <a:ext cx="1253265" cy="3603746"/>
          </a:xfrm>
          <a:prstGeom prst="rect">
            <a:avLst/>
          </a:prstGeom>
          <a:noFill/>
        </p:spPr>
      </p:pic>
      <p:pic>
        <p:nvPicPr>
          <p:cNvPr id="1033" name="Picture 9" descr="C:\Users\moshkova_e\Downloads\char_10@2x.png">
            <a:extLst>
              <a:ext uri="{FF2B5EF4-FFF2-40B4-BE49-F238E27FC236}">
                <a16:creationId xmlns:a16="http://schemas.microsoft.com/office/drawing/2014/main" xmlns="" id="{18349588-B413-59C4-266E-9141AC3C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57286" y="5491162"/>
            <a:ext cx="2044764" cy="266549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B5C445-B574-754F-FD5E-1560318C9924}"/>
              </a:ext>
            </a:extLst>
          </p:cNvPr>
          <p:cNvSpPr txBox="1"/>
          <p:nvPr/>
        </p:nvSpPr>
        <p:spPr>
          <a:xfrm>
            <a:off x="679450" y="277368"/>
            <a:ext cx="8645768" cy="77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5550"/>
              </a:lnSpc>
              <a:buNone/>
            </a:pPr>
            <a:r>
              <a:rPr lang="en-US" sz="4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Ключевые навыки VUCA МИРА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B2C8F9-D099-AD4F-9791-8198E2E55F43}"/>
              </a:ext>
            </a:extLst>
          </p:cNvPr>
          <p:cNvSpPr txBox="1"/>
          <p:nvPr/>
        </p:nvSpPr>
        <p:spPr>
          <a:xfrm>
            <a:off x="3717306" y="1453355"/>
            <a:ext cx="9634188" cy="799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5550"/>
              </a:lnSpc>
              <a:buNone/>
            </a:pPr>
            <a:r>
              <a:rPr lang="ru-RU" sz="4800" dirty="0">
                <a:solidFill>
                  <a:srgbClr val="5C4E3D"/>
                </a:solidFill>
              </a:rPr>
              <a:t>Адаптивность</a:t>
            </a:r>
          </a:p>
          <a:p>
            <a:pPr marL="0" indent="0">
              <a:lnSpc>
                <a:spcPts val="5550"/>
              </a:lnSpc>
              <a:buNone/>
            </a:pPr>
            <a:r>
              <a:rPr lang="ru-RU" sz="4800" dirty="0">
                <a:solidFill>
                  <a:srgbClr val="5C4E3D"/>
                </a:solidFill>
              </a:rPr>
              <a:t/>
            </a:r>
            <a:br>
              <a:rPr lang="ru-RU" sz="4800" dirty="0">
                <a:solidFill>
                  <a:srgbClr val="5C4E3D"/>
                </a:solidFill>
              </a:rPr>
            </a:br>
            <a:r>
              <a:rPr lang="ru-RU" sz="4800" dirty="0">
                <a:solidFill>
                  <a:srgbClr val="5C4E3D"/>
                </a:solidFill>
              </a:rPr>
              <a:t>Креативность</a:t>
            </a:r>
          </a:p>
          <a:p>
            <a:pPr marL="0" indent="0">
              <a:lnSpc>
                <a:spcPts val="5550"/>
              </a:lnSpc>
              <a:buNone/>
            </a:pPr>
            <a:r>
              <a:rPr lang="ru-RU" sz="4800" dirty="0">
                <a:solidFill>
                  <a:srgbClr val="5C4E3D"/>
                </a:solidFill>
              </a:rPr>
              <a:t/>
            </a:r>
            <a:br>
              <a:rPr lang="ru-RU" sz="4800" dirty="0">
                <a:solidFill>
                  <a:srgbClr val="5C4E3D"/>
                </a:solidFill>
              </a:rPr>
            </a:br>
            <a:r>
              <a:rPr lang="ru-RU" sz="4800" dirty="0">
                <a:solidFill>
                  <a:srgbClr val="5C4E3D"/>
                </a:solidFill>
              </a:rPr>
              <a:t>Управление изменениями</a:t>
            </a:r>
          </a:p>
          <a:p>
            <a:pPr marL="0" indent="0">
              <a:lnSpc>
                <a:spcPts val="5550"/>
              </a:lnSpc>
              <a:buNone/>
            </a:pPr>
            <a:r>
              <a:rPr lang="ru-RU" sz="4800" dirty="0">
                <a:solidFill>
                  <a:srgbClr val="5C4E3D"/>
                </a:solidFill>
              </a:rPr>
              <a:t/>
            </a:r>
            <a:br>
              <a:rPr lang="ru-RU" sz="4800" dirty="0">
                <a:solidFill>
                  <a:srgbClr val="5C4E3D"/>
                </a:solidFill>
              </a:rPr>
            </a:br>
            <a:r>
              <a:rPr lang="ru-RU" sz="4800" dirty="0">
                <a:solidFill>
                  <a:srgbClr val="5C4E3D"/>
                </a:solidFill>
              </a:rPr>
              <a:t>Коммуникация</a:t>
            </a:r>
          </a:p>
          <a:p>
            <a:pPr marL="0" indent="0">
              <a:lnSpc>
                <a:spcPts val="5550"/>
              </a:lnSpc>
              <a:buNone/>
            </a:pPr>
            <a:r>
              <a:rPr lang="ru-RU" sz="4800" dirty="0">
                <a:solidFill>
                  <a:srgbClr val="5C4E3D"/>
                </a:solidFill>
              </a:rPr>
              <a:t/>
            </a:r>
            <a:br>
              <a:rPr lang="ru-RU" sz="4800" dirty="0">
                <a:solidFill>
                  <a:srgbClr val="5C4E3D"/>
                </a:solidFill>
              </a:rPr>
            </a:br>
            <a:r>
              <a:rPr lang="ru-RU" sz="4800" dirty="0">
                <a:solidFill>
                  <a:srgbClr val="5C4E3D"/>
                </a:solidFill>
              </a:rPr>
              <a:t>Критическое мышление</a:t>
            </a:r>
          </a:p>
          <a:p>
            <a:pPr marL="0" indent="0">
              <a:lnSpc>
                <a:spcPts val="5550"/>
              </a:lnSpc>
              <a:buNone/>
            </a:pPr>
            <a:r>
              <a:rPr lang="ru-RU" sz="4800" dirty="0">
                <a:solidFill>
                  <a:srgbClr val="5C4E3D"/>
                </a:solidFill>
              </a:rPr>
              <a:t/>
            </a:r>
            <a:br>
              <a:rPr lang="ru-RU" sz="4800" dirty="0">
                <a:solidFill>
                  <a:srgbClr val="5C4E3D"/>
                </a:solidFill>
              </a:rPr>
            </a:br>
            <a:r>
              <a:rPr lang="ru-RU" sz="4800" dirty="0">
                <a:solidFill>
                  <a:srgbClr val="5C4E3D"/>
                </a:solidFill>
              </a:rPr>
              <a:t>Узкая экспертиза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719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AD391D-4F05-5569-F50B-25C3B259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32361-E6C6-65F5-4096-FE12EE974F8F}"/>
              </a:ext>
            </a:extLst>
          </p:cNvPr>
          <p:cNvSpPr txBox="1"/>
          <p:nvPr/>
        </p:nvSpPr>
        <p:spPr>
          <a:xfrm>
            <a:off x="4382124" y="6141315"/>
            <a:ext cx="1463655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 732 305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571B2D-9769-68B3-EE9F-17551E90A689}"/>
              </a:ext>
            </a:extLst>
          </p:cNvPr>
          <p:cNvSpPr txBox="1"/>
          <p:nvPr/>
        </p:nvSpPr>
        <p:spPr>
          <a:xfrm>
            <a:off x="3441700" y="1345992"/>
            <a:ext cx="1239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</a:t>
            </a:r>
            <a:r>
              <a:rPr lang="en-US" sz="4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отовность к переменам - залог успеха</a:t>
            </a:r>
            <a:endParaRPr lang="ru-RU" sz="4400" dirty="0"/>
          </a:p>
        </p:txBody>
      </p:sp>
      <p:pic>
        <p:nvPicPr>
          <p:cNvPr id="14" name="Picture 9" descr="C:\Users\moshkova_e\Downloads\illustration_03@2x.png">
            <a:extLst>
              <a:ext uri="{FF2B5EF4-FFF2-40B4-BE49-F238E27FC236}">
                <a16:creationId xmlns:a16="http://schemas.microsoft.com/office/drawing/2014/main" xmlns="" id="{FE945D14-150D-B3FF-7353-48E0D032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84" y="471854"/>
            <a:ext cx="2457988" cy="4073660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116D85-821E-0947-E0D8-9580B0F15876}"/>
              </a:ext>
            </a:extLst>
          </p:cNvPr>
          <p:cNvSpPr txBox="1"/>
          <p:nvPr/>
        </p:nvSpPr>
        <p:spPr>
          <a:xfrm>
            <a:off x="3949700" y="3403600"/>
            <a:ext cx="11176000" cy="457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40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В VUCA-</a:t>
            </a:r>
            <a:r>
              <a:rPr lang="en-US" sz="4000" dirty="0" err="1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мире</a:t>
            </a:r>
            <a:r>
              <a:rPr lang="en-US" sz="40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 успех зависит от вашей</a:t>
            </a: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40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 способности адаптироваться к изменениям.</a:t>
            </a: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40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 Развивайте ключевые навыки, будьте</a:t>
            </a: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40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 гибкими и всегда ищите возможности для</a:t>
            </a: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endParaRPr lang="ru-RU" sz="4000" dirty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40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 развития.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750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</TotalTime>
  <Words>126</Words>
  <Application>Microsoft Office PowerPoint</Application>
  <PresentationFormat>Произвольный</PresentationFormat>
  <Paragraphs>39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Александра Александровна Тихонова</dc:creator>
  <dc:description/>
  <cp:lastModifiedBy>Астин Денис Игоревич</cp:lastModifiedBy>
  <cp:revision>234</cp:revision>
  <cp:lastPrinted>2022-08-05T16:50:40Z</cp:lastPrinted>
  <dcterms:created xsi:type="dcterms:W3CDTF">2022-02-02T17:42:51Z</dcterms:created>
  <dcterms:modified xsi:type="dcterms:W3CDTF">2024-11-12T08:53:24Z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